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6" r:id="rId4"/>
    <p:sldId id="257" r:id="rId6"/>
    <p:sldId id="258" r:id="rId7"/>
    <p:sldId id="259" r:id="rId8"/>
    <p:sldId id="260" r:id="rId9"/>
    <p:sldId id="261" r:id="rId10"/>
    <p:sldId id="262" r:id="rId11"/>
    <p:sldId id="301" r:id="rId12"/>
    <p:sldId id="263" r:id="rId13"/>
    <p:sldId id="302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30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304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305" r:id="rId49"/>
    <p:sldId id="296" r:id="rId50"/>
    <p:sldId id="297" r:id="rId51"/>
    <p:sldId id="298" r:id="rId52"/>
    <p:sldId id="299" r:id="rId5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5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4.xml"/><Relationship Id="rId2" Type="http://schemas.openxmlformats.org/officeDocument/2006/relationships/image" Target="../media/image10.jpeg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91d65e48?pid=18c9af62a&amp;color=0,0,0&amp;vtp=1&amp;bbb=1&amp;hb=1"/>
          <p:cNvSpPr/>
          <p:nvPr/>
        </p:nvSpPr>
        <p:spPr>
          <a:xfrm>
            <a:off x="612648" y="468000"/>
            <a:ext cx="10963656" cy="2499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鲁迅深刻感受到世态炎凉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，决心以笔为武器改造国民精神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期关注社会现实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，洞察到国民劣根性的危害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，在这样的时代背景与个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人经历驱使下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，应《晨报副刊》编辑孙伏园之约，创作了《阿Q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正传》，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旨在剖析国民灵魂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，唤醒民众的意识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f6793465?pid=65198611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26c8eb0bb?pid=af6793465&amp;color=0,0,0&amp;vtp=1&amp;bbb=1"/>
          <p:cNvSpPr/>
          <p:nvPr/>
        </p:nvSpPr>
        <p:spPr>
          <a:xfrm>
            <a:off x="612648" y="114052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漫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</a:t>
            </a:r>
            <a:endParaRPr lang="en-US" altLang="zh-CN" sz="2800" dirty="0"/>
          </a:p>
        </p:txBody>
      </p:sp>
      <p:graphicFrame>
        <p:nvGraphicFramePr>
          <p:cNvPr id="10" name="P_6_BD#26c8eb0bb?colgroup=2,26&amp;pid=af6793465&amp;color=0,0,0&amp;vtp=1&amp;bbb=1&amp;hb=1"/>
          <p:cNvGraphicFramePr>
            <a:graphicFrameLocks noGrp="1"/>
          </p:cNvGraphicFramePr>
          <p:nvPr/>
        </p:nvGraphicFramePr>
        <p:xfrm>
          <a:off x="612648" y="1840865"/>
          <a:ext cx="10945368" cy="1126173"/>
        </p:xfrm>
        <a:graphic>
          <a:graphicData uri="http://schemas.openxmlformats.org/drawingml/2006/table">
            <a:tbl>
              <a:tblPr/>
              <a:tblGrid>
                <a:gridCol w="1060704"/>
                <a:gridCol w="9884664"/>
              </a:tblGrid>
              <a:tr h="11261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概念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漫画是一种运用夸张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变形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比喻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象征等艺术手法来描绘事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物的视觉艺术形式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P_6_BD#26c8eb0bb?colgroup=2,26&amp;pid=af6793465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929254"/>
        </p:xfrm>
        <a:graphic>
          <a:graphicData uri="http://schemas.openxmlformats.org/drawingml/2006/table">
            <a:tbl>
              <a:tblPr/>
              <a:tblGrid>
                <a:gridCol w="1060704"/>
                <a:gridCol w="9884664"/>
              </a:tblGrid>
              <a:tr h="168090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历史悠久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早期以讽刺社会现象为主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如今主题广泛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涵盖生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活万象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风格从写实到抽象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丰富多样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且依托报刊杂志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网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络平台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漫画书等多种载体传播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34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①漫画以简洁直观的画面传递丰富的信息与情感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受众广泛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老少皆宜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漫画不仅能带来娱乐消遣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而且能引发人们对社会现象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生哲理的深入思考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e87eb205?pid=65198611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000" dirty="0"/>
          </a:p>
        </p:txBody>
      </p:sp>
      <p:sp>
        <p:nvSpPr>
          <p:cNvPr id="3" name="QO_6_BD.1_1#357345996?pid=fe87eb205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2_1#0fcc20193?pid=357345996&amp;color=0,0,0&amp;vtp=1&amp;bbb=1"/>
          <p:cNvSpPr/>
          <p:nvPr/>
        </p:nvSpPr>
        <p:spPr>
          <a:xfrm>
            <a:off x="612648" y="1782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犯讳(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伶仃(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揪住(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疮疤(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3_1#0fcc20193.bracket?pid=357345996&amp;color=0,0,0&amp;vpa=1&amp;vtp=1&amp;bbb=1"/>
          <p:cNvSpPr/>
          <p:nvPr/>
        </p:nvSpPr>
        <p:spPr>
          <a:xfrm>
            <a:off x="1829467" y="1789938"/>
            <a:ext cx="75406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huì</a:t>
            </a:r>
            <a:endParaRPr lang="en-US" altLang="zh-CN" sz="2800" dirty="0"/>
          </a:p>
        </p:txBody>
      </p:sp>
      <p:sp>
        <p:nvSpPr>
          <p:cNvPr id="7" name="QB_7_AN.5_1#0fcc20193.bracket?pid=357345996&amp;color=0,0,0&amp;vpa=2&amp;vtp=1&amp;bbb=1"/>
          <p:cNvSpPr/>
          <p:nvPr/>
        </p:nvSpPr>
        <p:spPr>
          <a:xfrm>
            <a:off x="1791367" y="2437638"/>
            <a:ext cx="84931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línɡ</a:t>
            </a:r>
            <a:endParaRPr lang="en-US" altLang="zh-CN" sz="2800" dirty="0"/>
          </a:p>
        </p:txBody>
      </p:sp>
      <p:sp>
        <p:nvSpPr>
          <p:cNvPr id="8" name="QB_7_AN.6_1#0fcc20193.bracket?pid=357345996&amp;color=0,0,0&amp;vpa=3&amp;vtp=1&amp;bbb=1"/>
          <p:cNvSpPr/>
          <p:nvPr/>
        </p:nvSpPr>
        <p:spPr>
          <a:xfrm>
            <a:off x="2962942" y="2437638"/>
            <a:ext cx="9493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dīnɡ</a:t>
            </a:r>
            <a:endParaRPr lang="en-US" altLang="zh-CN" sz="2800" dirty="0"/>
          </a:p>
        </p:txBody>
      </p:sp>
      <p:sp>
        <p:nvSpPr>
          <p:cNvPr id="10" name="QB_7_AN.8_1#0fcc20193.bracket?pid=357345996&amp;color=0,0,0&amp;vpa=4&amp;vtp=1&amp;bbb=1"/>
          <p:cNvSpPr/>
          <p:nvPr/>
        </p:nvSpPr>
        <p:spPr>
          <a:xfrm>
            <a:off x="1791367" y="3085338"/>
            <a:ext cx="67468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jiū</a:t>
            </a:r>
            <a:endParaRPr lang="en-US" altLang="zh-CN" sz="2800" dirty="0"/>
          </a:p>
        </p:txBody>
      </p:sp>
      <p:sp>
        <p:nvSpPr>
          <p:cNvPr id="12" name="QB_7_AN.10_1#0fcc20193.bracket?pid=357345996&amp;color=0,0,0&amp;vpa=5&amp;vtp=1&amp;bbb=1"/>
          <p:cNvSpPr/>
          <p:nvPr/>
        </p:nvSpPr>
        <p:spPr>
          <a:xfrm>
            <a:off x="1791367" y="3712083"/>
            <a:ext cx="1385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13" name="QB_7_AN.11_1#0fcc20193.bracket?pid=357345996&amp;color=0,0,0&amp;vpa=6&amp;vtp=1&amp;bbb=1"/>
          <p:cNvSpPr/>
          <p:nvPr/>
        </p:nvSpPr>
        <p:spPr>
          <a:xfrm>
            <a:off x="3376486" y="3712083"/>
            <a:ext cx="733425" cy="54571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4" name="QB_7_BD.2_1#0fcc20193?pid=357345996&amp;color=0,0,0&amp;vtp=1&amp;bbb=1&amp;zzd= 1"/>
          <p:cNvSpPr/>
          <p:nvPr/>
        </p:nvSpPr>
        <p:spPr>
          <a:xfrm>
            <a:off x="14826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2_1#0fcc20193?pid=357345996&amp;color=0,0,0&amp;vtp=1&amp;bbb=1&amp;zzd= 2"/>
          <p:cNvSpPr/>
          <p:nvPr/>
        </p:nvSpPr>
        <p:spPr>
          <a:xfrm>
            <a:off x="1127030" y="3090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2_1#0fcc20193?pid=357345996&amp;color=0,0,0&amp;vtp=1&amp;bbb=1&amp;zzd= 2"/>
          <p:cNvSpPr/>
          <p:nvPr/>
        </p:nvSpPr>
        <p:spPr>
          <a:xfrm>
            <a:off x="1482630" y="3090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2_1#0fcc20193?pid=357345996&amp;color=0,0,0&amp;vtp=1&amp;bbb=1&amp;zzd= 3"/>
          <p:cNvSpPr/>
          <p:nvPr/>
        </p:nvSpPr>
        <p:spPr>
          <a:xfrm>
            <a:off x="1127030" y="37381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2_1#0fcc20193?pid=357345996&amp;color=0,0,0&amp;vtp=1&amp;bbb=1&amp;zzd= 4"/>
          <p:cNvSpPr/>
          <p:nvPr/>
        </p:nvSpPr>
        <p:spPr>
          <a:xfrm>
            <a:off x="1127030" y="43044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2_1#0fcc20193?pid=357345996&amp;color=0,0,0&amp;vtp=1&amp;bbb=1&amp;zzd= 4"/>
          <p:cNvSpPr/>
          <p:nvPr/>
        </p:nvSpPr>
        <p:spPr>
          <a:xfrm>
            <a:off x="1482630" y="43044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  <p:bldP spid="10" grpId="0" animBg="1" build="p"/>
      <p:bldP spid="12" grpId="0" animBg="1" build="p"/>
      <p:bldP spid="1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2_1#bc41c4816?pid=357345996&amp;color=0,0,0&amp;vtp=1&amp;bt=1&amp;bbb=1"/>
          <p:cNvSpPr/>
          <p:nvPr/>
        </p:nvSpPr>
        <p:spPr>
          <a:xfrm>
            <a:off x="612648" y="466344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小觑(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醉醺醺(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7_AN.13_1#bc41c4816.bracket?pid=357345996&amp;color=0,0,0&amp;vpa=7&amp;vtp=1&amp;bbb=1"/>
          <p:cNvSpPr/>
          <p:nvPr/>
        </p:nvSpPr>
        <p:spPr>
          <a:xfrm>
            <a:off x="1791367" y="473964"/>
            <a:ext cx="65563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qù</a:t>
            </a:r>
            <a:endParaRPr lang="en-US" altLang="zh-CN" sz="2800" dirty="0"/>
          </a:p>
        </p:txBody>
      </p:sp>
      <p:sp>
        <p:nvSpPr>
          <p:cNvPr id="4" name="QB_7_AN.14_1#bc41c4816.bracket?pid=357345996&amp;color=0,0,0&amp;vpa=8&amp;vtp=1&amp;bbb=1"/>
          <p:cNvSpPr/>
          <p:nvPr/>
        </p:nvSpPr>
        <p:spPr>
          <a:xfrm>
            <a:off x="2146967" y="1100709"/>
            <a:ext cx="8334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xūn</a:t>
            </a:r>
            <a:endParaRPr lang="en-US" altLang="zh-CN" sz="2800" dirty="0"/>
          </a:p>
        </p:txBody>
      </p:sp>
      <p:sp>
        <p:nvSpPr>
          <p:cNvPr id="5" name="QB_7_BD.15_1#6ea086980?pid=357345996&amp;color=0,0,0&amp;vtp=1&amp;bbb=1"/>
          <p:cNvSpPr/>
          <p:nvPr/>
        </p:nvSpPr>
        <p:spPr>
          <a:xfrm>
            <a:off x="612648" y="174377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敌忾(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托庇(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孤孀(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B_7_AN.16_1#6ea086980.bracket?pid=357345996&amp;color=0,0,0&amp;vpa=9&amp;vtp=1&amp;bbb=1"/>
          <p:cNvSpPr/>
          <p:nvPr/>
        </p:nvSpPr>
        <p:spPr>
          <a:xfrm>
            <a:off x="1753267" y="1751393"/>
            <a:ext cx="7350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k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i</a:t>
            </a:r>
            <a:endParaRPr lang="en-US" altLang="zh-CN" sz="2800" dirty="0"/>
          </a:p>
        </p:txBody>
      </p:sp>
      <p:sp>
        <p:nvSpPr>
          <p:cNvPr id="8" name="QB_7_AN.18_1#6ea086980.bracket?pid=357345996&amp;color=0,0,0&amp;vpa=10&amp;vtp=1&amp;bbb=1"/>
          <p:cNvSpPr/>
          <p:nvPr/>
        </p:nvSpPr>
        <p:spPr>
          <a:xfrm>
            <a:off x="1753267" y="2399093"/>
            <a:ext cx="5556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bì</a:t>
            </a:r>
            <a:endParaRPr lang="en-US" altLang="zh-CN" sz="2800" dirty="0"/>
          </a:p>
        </p:txBody>
      </p:sp>
      <p:sp>
        <p:nvSpPr>
          <p:cNvPr id="10" name="QB_7_AN.20_1#6ea086980.bracket?pid=357345996&amp;color=0,0,0&amp;vpa=11&amp;vtp=1&amp;bbb=1"/>
          <p:cNvSpPr/>
          <p:nvPr/>
        </p:nvSpPr>
        <p:spPr>
          <a:xfrm>
            <a:off x="1804067" y="3025838"/>
            <a:ext cx="13668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11" name="QB_7_BD.12_1#bc41c4816?pid=357345996&amp;color=0,0,0&amp;vtp=1&amp;bt=1&amp;bbb=1&amp;zzd= 1"/>
          <p:cNvSpPr/>
          <p:nvPr/>
        </p:nvSpPr>
        <p:spPr>
          <a:xfrm>
            <a:off x="1482630" y="11267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12_1#bc41c4816?pid=357345996&amp;color=0,0,0&amp;vtp=1&amp;bt=1&amp;bbb=1&amp;zzd= 3"/>
          <p:cNvSpPr/>
          <p:nvPr/>
        </p:nvSpPr>
        <p:spPr>
          <a:xfrm>
            <a:off x="1482630" y="16931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15_1#6ea086980?pid=357345996&amp;color=0,0,0&amp;vtp=1&amp;bbb=1&amp;zzd= 1"/>
          <p:cNvSpPr/>
          <p:nvPr/>
        </p:nvSpPr>
        <p:spPr>
          <a:xfrm>
            <a:off x="1482630" y="24041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15_1#6ea086980?pid=357345996&amp;color=0,0,0&amp;vtp=1&amp;bbb=1&amp;zzd= 2"/>
          <p:cNvSpPr/>
          <p:nvPr/>
        </p:nvSpPr>
        <p:spPr>
          <a:xfrm>
            <a:off x="1482630" y="30518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15_1#6ea086980?pid=357345996&amp;color=0,0,0&amp;vtp=1&amp;bbb=1&amp;zzd= 3"/>
          <p:cNvSpPr/>
          <p:nvPr/>
        </p:nvSpPr>
        <p:spPr>
          <a:xfrm>
            <a:off x="1482630" y="36182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1_1#c509a1a83?pid=fe87eb205&amp;color=0,0,0&amp;vtp=1&amp;bt=1&amp;bbb=1"/>
          <p:cNvSpPr/>
          <p:nvPr/>
        </p:nvSpPr>
        <p:spPr>
          <a:xfrm>
            <a:off x="612648" y="468000"/>
            <a:ext cx="10963656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22_1#fecb69b92?bid=1&amp;pid=c509a1a83&amp;color=0,0,0&amp;vtp=1"/>
          <p:cNvSpPr/>
          <p:nvPr/>
        </p:nvSpPr>
        <p:spPr>
          <a:xfrm>
            <a:off x="1430212" y="1103507"/>
            <a:ext cx="2703513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)异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叱zh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)紫嫣红</a:t>
            </a:r>
            <a:endParaRPr lang="en-US" altLang="zh-CN" sz="2800" dirty="0"/>
          </a:p>
        </p:txBody>
      </p:sp>
      <p:sp>
        <p:nvSpPr>
          <p:cNvPr id="4" name="QB_7_AN.23_1#fecb69b92.bracket?pid=c509a1a83&amp;color=0,0,0&amp;vpa=12&amp;vtp=1"/>
          <p:cNvSpPr/>
          <p:nvPr/>
        </p:nvSpPr>
        <p:spPr>
          <a:xfrm>
            <a:off x="2080294" y="1111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诧</a:t>
            </a:r>
            <a:endParaRPr lang="en-US" altLang="zh-CN" sz="2800" dirty="0"/>
          </a:p>
        </p:txBody>
      </p:sp>
      <p:sp>
        <p:nvSpPr>
          <p:cNvPr id="5" name="QB_7_AN.24_1#fecb69b92.bracket?pid=c509a1a83&amp;color=0,0,0&amp;vpa=13&amp;vtp=1"/>
          <p:cNvSpPr/>
          <p:nvPr/>
        </p:nvSpPr>
        <p:spPr>
          <a:xfrm>
            <a:off x="2435894" y="1746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咤</a:t>
            </a:r>
            <a:endParaRPr lang="en-US" altLang="zh-CN" sz="2800" dirty="0"/>
          </a:p>
        </p:txBody>
      </p:sp>
      <p:sp>
        <p:nvSpPr>
          <p:cNvPr id="6" name="QB_7_AN.25_1#fecb69b92.bracket?pid=c509a1a83&amp;color=0,0,0&amp;vpa=14&amp;vtp=1"/>
          <p:cNvSpPr/>
          <p:nvPr/>
        </p:nvSpPr>
        <p:spPr>
          <a:xfrm>
            <a:off x="2080294" y="2360236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姹</a:t>
            </a:r>
            <a:endParaRPr lang="en-US" altLang="zh-CN" sz="2800" dirty="0"/>
          </a:p>
        </p:txBody>
      </p:sp>
      <p:sp>
        <p:nvSpPr>
          <p:cNvPr id="7" name="QB_7_BD.26_1#ab6d211a4?bid=2&amp;pid=c509a1a83&amp;color=0,0,0&amp;vtp=1"/>
          <p:cNvSpPr/>
          <p:nvPr/>
        </p:nvSpPr>
        <p:spPr>
          <a:xfrm>
            <a:off x="1430212" y="2995490"/>
            <a:ext cx="2011363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)气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教huì(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发méi(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8" name="QB_7_AN.27_1#ab6d211a4.bracket?pid=c509a1a83&amp;color=0,0,0&amp;vpa=15&amp;vtp=1"/>
          <p:cNvSpPr/>
          <p:nvPr/>
        </p:nvSpPr>
        <p:spPr>
          <a:xfrm>
            <a:off x="2021555" y="3003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晦</a:t>
            </a:r>
            <a:endParaRPr lang="en-US" altLang="zh-CN" sz="2800" dirty="0"/>
          </a:p>
        </p:txBody>
      </p:sp>
      <p:sp>
        <p:nvSpPr>
          <p:cNvPr id="9" name="QB_7_AN.28_1#ab6d211a4.bracket?pid=c509a1a83&amp;color=0,0,0&amp;vpa=16&amp;vtp=1"/>
          <p:cNvSpPr/>
          <p:nvPr/>
        </p:nvSpPr>
        <p:spPr>
          <a:xfrm>
            <a:off x="2377155" y="3638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诲</a:t>
            </a:r>
            <a:endParaRPr lang="en-US" altLang="zh-CN" sz="2800" dirty="0"/>
          </a:p>
        </p:txBody>
      </p:sp>
      <p:sp>
        <p:nvSpPr>
          <p:cNvPr id="10" name="QB_7_AN.29_1#ab6d211a4.bracket?pid=c509a1a83&amp;color=0,0,0&amp;vpa=17&amp;vtp=1"/>
          <p:cNvSpPr/>
          <p:nvPr/>
        </p:nvSpPr>
        <p:spPr>
          <a:xfrm>
            <a:off x="2454944" y="4252219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霉</a:t>
            </a:r>
            <a:endParaRPr lang="en-US" altLang="zh-CN" sz="2800" dirty="0"/>
          </a:p>
        </p:txBody>
      </p:sp>
      <p:sp>
        <p:nvSpPr>
          <p:cNvPr id="11" name="QB_7_BD.22_1#fecb69b92?bid=1&amp;pid=c509a1a83&amp;color=0,0,0&amp;vtp=1"/>
          <p:cNvSpPr/>
          <p:nvPr/>
        </p:nvSpPr>
        <p:spPr>
          <a:xfrm>
            <a:off x="612649" y="1759335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1357507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26_1#ab6d211a4?bid=2&amp;pid=c509a1a83&amp;color=0,0,0&amp;vtp=1"/>
          <p:cNvSpPr/>
          <p:nvPr/>
        </p:nvSpPr>
        <p:spPr>
          <a:xfrm>
            <a:off x="612649" y="3651318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3249490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0_1#c7ac83df0?pid=fe87eb205&amp;color=0,0,0&amp;vtp=1&amp;bt=1&amp;bbb=1"/>
          <p:cNvSpPr/>
          <p:nvPr/>
        </p:nvSpPr>
        <p:spPr>
          <a:xfrm>
            <a:off x="612648" y="468000"/>
            <a:ext cx="10963656" cy="106546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鄙薄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·鄙夷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</a:t>
            </a:r>
            <a:endParaRPr lang="en-US" altLang="zh-CN" sz="2800" dirty="0"/>
          </a:p>
        </p:txBody>
      </p:sp>
      <p:pic>
        <p:nvPicPr>
          <p:cNvPr id="3" name="QB_6_BD.30_1#c7ac83df0?pid=fe87eb205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787403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30_2#c7ac83df0?pid=fe87eb205&amp;color=0,0,0&amp;vtp=1&amp;bbb=1&amp;hb=1"/>
          <p:cNvSpPr/>
          <p:nvPr/>
        </p:nvSpPr>
        <p:spPr>
          <a:xfrm>
            <a:off x="612648" y="1601793"/>
            <a:ext cx="10963656" cy="27755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看不起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但又有所区别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鄙薄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低事物或人的价值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侧重理性的轻视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鄙夷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强调内心的厌恶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和不屑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带有轻蔑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瞧不起的色彩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鄙薄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既可以用于具体的人或事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也可以用于抽象的观念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行为等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鄙夷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通常用于人或人的行为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较少用于事物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#2.1.1</a:t>
            </a:r>
            <a:endParaRPr lang="en-US" altLang="zh-CN" sz="100" dirty="0"/>
          </a:p>
        </p:txBody>
      </p:sp>
      <p:pic>
        <p:nvPicPr>
          <p:cNvPr id="5" name="QB_6_BD.30_2#c7ac83df0?pid=fe87eb205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611185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BD.30_3#c7ac83df0?pid=fe87eb205&amp;color=0,0,0&amp;vtp=1&amp;bbb=1&amp;hb=1"/>
          <p:cNvSpPr/>
          <p:nvPr/>
        </p:nvSpPr>
        <p:spPr>
          <a:xfrm>
            <a:off x="612648" y="4425574"/>
            <a:ext cx="10963656" cy="16325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在研讨会上，他大言不惭地阐述着漏洞百出的理论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，台下真正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有学识的专家们纷纷露出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的神色，私下里更是毫不掩饰对他这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种行径的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2.1.2</a:t>
            </a:r>
            <a:endParaRPr lang="en-US" altLang="zh-CN" sz="100" dirty="0"/>
          </a:p>
        </p:txBody>
      </p:sp>
      <p:sp>
        <p:nvSpPr>
          <p:cNvPr id="7" name="QB_6_AN.31_1#c7ac83df0.blank?pid=fe87eb205&amp;color=0,0,0&amp;vpa=18&amp;vtp=1&amp;bbb=1"/>
          <p:cNvSpPr/>
          <p:nvPr/>
        </p:nvSpPr>
        <p:spPr>
          <a:xfrm>
            <a:off x="4534566" y="4967229"/>
            <a:ext cx="973138" cy="515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鄙夷</a:t>
            </a:r>
            <a:endParaRPr lang="en-US" altLang="zh-CN" sz="2800" dirty="0"/>
          </a:p>
        </p:txBody>
      </p:sp>
      <p:sp>
        <p:nvSpPr>
          <p:cNvPr id="8" name="QB_6_AN.32_1#c7ac83df0.blank?pid=fe87eb205&amp;color=0,0,0&amp;vpa=19&amp;vtp=1&amp;bbb=1"/>
          <p:cNvSpPr/>
          <p:nvPr/>
        </p:nvSpPr>
        <p:spPr>
          <a:xfrm>
            <a:off x="2045367" y="5517583"/>
            <a:ext cx="973138" cy="4965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鄙薄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3_1#1bb35dbe2?pid=fe87eb205&amp;color=0,0,0&amp;vtp=1&amp;bt=1&amp;bb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</p:txBody>
      </p:sp>
      <p:sp>
        <p:nvSpPr>
          <p:cNvPr id="3" name="QB_7_BD.34_1#5bed7b2d9?pid=1bb35dbe2&amp;color=0,0,0&amp;vtp=1&amp;bbb=1"/>
          <p:cNvSpPr/>
          <p:nvPr/>
        </p:nvSpPr>
        <p:spPr>
          <a:xfrm>
            <a:off x="612648" y="1757875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说话超越了本人身份、地位，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显得无礼。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：愤怒地瞪着眼睛看对方，形容非常愤怒的神情。</a:t>
            </a:r>
            <a:endParaRPr lang="en-US" altLang="zh-CN" sz="2800" dirty="0"/>
          </a:p>
        </p:txBody>
      </p:sp>
      <p:sp>
        <p:nvSpPr>
          <p:cNvPr id="4" name="QB_7_AN.35_1#5bed7b2d9.blank?pid=1bb35dbe2&amp;color=0,0,0&amp;vpa=20&amp;vtp=1&amp;bbb=1"/>
          <p:cNvSpPr/>
          <p:nvPr/>
        </p:nvSpPr>
        <p:spPr>
          <a:xfrm>
            <a:off x="978566" y="17273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出言无状</a:t>
            </a:r>
            <a:endParaRPr lang="en-US" altLang="zh-CN" sz="2800" dirty="0"/>
          </a:p>
        </p:txBody>
      </p:sp>
      <p:sp>
        <p:nvSpPr>
          <p:cNvPr id="6" name="QB_7_AN.37_1#5bed7b2d9.blank?pid=1bb35dbe2&amp;color=0,0,0&amp;vpa=21&amp;vtp=1&amp;bbb=1"/>
          <p:cNvSpPr/>
          <p:nvPr/>
        </p:nvSpPr>
        <p:spPr>
          <a:xfrm>
            <a:off x="978566" y="2354140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怒目而视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8_1#833119aa7?pid=fe87eb205&amp;color=0,0,0&amp;vtp=1&amp;bt=1&amp;bbb=1&amp;hb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推敲词语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鲁迅写阿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Q赢的钱被趁乱抢走时，反复强调阿Q“忽忽不乐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”，令读者切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身感受到阿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Q的怅然若失。请你体会鲁迅选词的匠心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，另选一个词语填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在文中的空缺处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，并说明理由。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很白很亮的一堆洋钱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而且是他的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现在不见了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说是算被儿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子拿去了罢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总还是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说自己是虫豸罢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也还是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他这回才有些感到失败的苦痛了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39_1#833119aa7.blank?pid=fe87eb205&amp;color=0,0,0&amp;vpa=22&amp;vtp=1&amp;bbb=1"/>
          <p:cNvSpPr/>
          <p:nvPr/>
        </p:nvSpPr>
        <p:spPr>
          <a:xfrm>
            <a:off x="3823366" y="3676020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（示例）怅怅不已</a:t>
            </a:r>
            <a:endParaRPr lang="en-US" altLang="zh-CN" sz="2800" dirty="0"/>
          </a:p>
        </p:txBody>
      </p:sp>
      <p:sp>
        <p:nvSpPr>
          <p:cNvPr id="4" name="QB_6_AN.40_1#833119aa7.blank?pid=fe87eb205&amp;color=0,0,0&amp;vpa=23&amp;vtp=1&amp;bbb=1"/>
          <p:cNvSpPr/>
          <p:nvPr/>
        </p:nvSpPr>
        <p:spPr>
          <a:xfrm>
            <a:off x="622967" y="4302765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怅怅不已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2_1#833119aa7?pid=fe87eb205&amp;color=0,0,0&amp;vtp=1&amp;bt=1&amp;bbb=1&amp;hb=1&amp;hltap=1"/>
          <p:cNvSpPr/>
          <p:nvPr/>
        </p:nvSpPr>
        <p:spPr>
          <a:xfrm>
            <a:off x="612648" y="4934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1_1#833119aa7?pid=fe87eb205&amp;color=0,0,0&amp;vtp=1&amp;bt=1&amp;bbb=1&amp;hb=1&amp;hla=1"/>
          <p:cNvSpPr/>
          <p:nvPr/>
        </p:nvSpPr>
        <p:spPr>
          <a:xfrm>
            <a:off x="612648" y="46800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“怅怅”既保留了“忽忽”联绵词的特性，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又能准确传达出阿Q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怅然若失的心理状态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。②叠词“怅怅”同样具有情感叠加效果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，符合原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文通过重复强化阿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Q苦闷情绪的写作意图。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③选用古雅凝练的文言化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叠词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“怅怅”，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更贴合鲁迅炼字喜用古语的创作特点。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9fda6629?pid=07852f371&amp;color=0,173,163&amp;vtp=1&amp;bt=1&amp;bbb=1"/>
          <p:cNvSpPr/>
          <p:nvPr/>
        </p:nvSpPr>
        <p:spPr>
          <a:xfrm>
            <a:off x="612648" y="466344"/>
            <a:ext cx="10963656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单元目标</a:t>
            </a:r>
            <a:endParaRPr lang="en-US" altLang="zh-CN" sz="3000" dirty="0"/>
          </a:p>
        </p:txBody>
      </p:sp>
      <p:sp>
        <p:nvSpPr>
          <p:cNvPr id="3" name="P_3_BD#ce0fc7d68?pid=89fda6629&amp;color=0,0,0&amp;vtp=1&amp;bbb=1&amp;hb=1"/>
          <p:cNvSpPr/>
          <p:nvPr/>
        </p:nvSpPr>
        <p:spPr>
          <a:xfrm>
            <a:off x="612648" y="920750"/>
            <a:ext cx="10963656" cy="52662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1.研读作品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社会历史背景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理解作品的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思想文化内涵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，探索其中蕴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民族心理和时代精神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，了解百年来人们社会生活和情感世界变动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的轨迹。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.根据小说、诗歌、散文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、戏剧等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不同文学体裁的不同艺术表现方式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运用多种方法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，多角度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、多层面探究作品的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艺术成就和意蕴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，提高文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学鉴赏能力和审美品位。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3.注重对作品的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个性化解读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获得鲜活的审美体验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，尝试分析和评价不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同作家的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，探究作品的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语言表达技巧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.学习炼字炼句范例，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培养推敲词句的习惯，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锤炼语言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，提升写作技巧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与写作素养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a38e79d8?pid=fe87eb20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推敲词语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”五方法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从准确性切入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贴合语境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精准达意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分析词语是否精准描绘事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物特征或表达情感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尤其关注动词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聚焦具有动态感的动词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体会其对场景或人物状态的塑造作用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关注形容词对事物特征的强化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或对情感基调的暗示作用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从生动性突破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运用修辞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化抽象为具体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分析词语是否运用比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通感等修辞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增强表达的画面感或感染力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a38e79d8?pid=fe87eb205&amp;color=0,0,0&amp;vtp=1&amp;bt=1&amp;bbb=1&amp;hb=1"/>
          <p:cNvSpPr/>
          <p:nvPr/>
        </p:nvSpPr>
        <p:spPr>
          <a:xfrm>
            <a:off x="612648" y="468000"/>
            <a:ext cx="10963656" cy="50901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从情感性深挖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把握褒贬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感知情绪浓度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通过带有感情色彩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褒义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贬义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的词语或程度副词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分析作者的情感倾向或隐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含态度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从结构性着眼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串联脉络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呼应主题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分析词语在篇章中的结构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如是否承担呼应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对比等功能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从文化典故溯源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结合背景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解读深层意蕴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若词语化用典故或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引用经典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需联系文化背景分析其隐含意义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要理解典故原意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作者化用后的新意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如反用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#3.1.5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7ba96a20?pid=65198611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000" dirty="0"/>
          </a:p>
        </p:txBody>
      </p:sp>
      <p:sp>
        <p:nvSpPr>
          <p:cNvPr id="3" name="QB_6_BD.42_1#49de29e4e?pid=c7ba96a20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42_2#49de29e4e?pid=c7ba96a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3944" y="1840865"/>
            <a:ext cx="3470208" cy="289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BD.42_3#49de29e4e?pid=c7ba96a20&amp;color=0,0,0&amp;vtp=1&amp;bbb=1&amp;hb=1"/>
          <p:cNvSpPr/>
          <p:nvPr/>
        </p:nvSpPr>
        <p:spPr>
          <a:xfrm>
            <a:off x="612648" y="487209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2800" dirty="0"/>
          </a:p>
        </p:txBody>
      </p:sp>
      <p:sp>
        <p:nvSpPr>
          <p:cNvPr id="6" name="QB_6_AN.43_1#49de29e4e.blank?pid=c7ba96a20&amp;color=0,0,0&amp;vpa=24&amp;vtp=1&amp;bbb=1&amp;hb=1"/>
          <p:cNvSpPr/>
          <p:nvPr/>
        </p:nvSpPr>
        <p:spPr>
          <a:xfrm>
            <a:off x="612648" y="4841613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光荣的癞疮疤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②更荣耀得意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③精神胜利法乃快乐之道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民的劣根性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4_1#8745cc4dc?pid=c7ba96a20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本文通过塑造阿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这一典型人物形象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，生动展现了辛亥革命前后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中国农村的社会风貌和①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的生存状态，深刻揭示了旧中国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国民的②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，批判了③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对人性的压抑和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扭曲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以及辛亥革命的④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，展现出鲁迅对民族命运的深切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忧虑和对社会变革的深刻思考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45_1#8745cc4dc.blank?pid=c7ba96a20&amp;color=0,0,0&amp;vpa=25&amp;vtp=1&amp;bbb=1"/>
          <p:cNvSpPr/>
          <p:nvPr/>
        </p:nvSpPr>
        <p:spPr>
          <a:xfrm>
            <a:off x="4534566" y="17329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底层人民</a:t>
            </a:r>
            <a:endParaRPr lang="en-US" altLang="zh-CN" sz="2800" dirty="0"/>
          </a:p>
        </p:txBody>
      </p:sp>
      <p:sp>
        <p:nvSpPr>
          <p:cNvPr id="4" name="QB_6_AN.46_1#8745cc4dc.blank?pid=c7ba96a20&amp;color=0,0,0&amp;vpa=26&amp;vtp=1&amp;bbb=1"/>
          <p:cNvSpPr/>
          <p:nvPr/>
        </p:nvSpPr>
        <p:spPr>
          <a:xfrm>
            <a:off x="2045367" y="2380620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劣根性</a:t>
            </a:r>
            <a:endParaRPr lang="en-US" altLang="zh-CN" sz="2800" dirty="0"/>
          </a:p>
        </p:txBody>
      </p:sp>
      <p:sp>
        <p:nvSpPr>
          <p:cNvPr id="5" name="QB_6_AN.47_1#8745cc4dc.blank?pid=c7ba96a20&amp;color=0,0,0&amp;vpa=27&amp;vtp=1&amp;bbb=1"/>
          <p:cNvSpPr/>
          <p:nvPr/>
        </p:nvSpPr>
        <p:spPr>
          <a:xfrm>
            <a:off x="5245766" y="2380620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封建礼教、封建制度</a:t>
            </a:r>
            <a:endParaRPr lang="en-US" altLang="zh-CN" sz="2800" dirty="0"/>
          </a:p>
        </p:txBody>
      </p:sp>
      <p:sp>
        <p:nvSpPr>
          <p:cNvPr id="6" name="QB_6_AN.48_1#8745cc4dc.blank?pid=c7ba96a20&amp;color=0,0,0&amp;vpa=28&amp;vtp=1&amp;bbb=1"/>
          <p:cNvSpPr/>
          <p:nvPr/>
        </p:nvSpPr>
        <p:spPr>
          <a:xfrm>
            <a:off x="4534566" y="30283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不彻底性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c2339a2e.fixed?pid=4b40078f9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cc2339a2e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091f367e?pid=cc2339a2e&amp;color=0,0,0&amp;vtp=1&amp;bt=1&amp;bbb=1&amp;hb=1"/>
          <p:cNvSpPr/>
          <p:nvPr/>
        </p:nvSpPr>
        <p:spPr>
          <a:xfrm>
            <a:off x="612648" y="468000"/>
            <a:ext cx="10963656" cy="563772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有人考试只考了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分，却对同学说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：“我这是故意不把精力放在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学习上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，那些努力学习考高分的人，思维都被局限了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。”还有人参加作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文竞赛落选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，便在朋友圈写道：“评委根本不懂我的文字深度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赛太功利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，我不屑迎合。”“阿Q病毒”不断迭代升级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，侵蚀着人们直面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现实的勇气。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鲁迅先生塑造了在清末民初社会背景下的阿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。请同学们通过文中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的人物对话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、行为及心理描写，品味鲁迅独特的语言风格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，剖析小说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的艺术魅力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；深入挖掘阿Q“精神胜利法”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，进而思考鲁迅的创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作目的及小说反映的民族心理与时代精神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b0d1bde1?pid=cc2339a2e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分析阿Q的性格特点</a:t>
            </a:r>
            <a:endParaRPr lang="en-US" altLang="zh-CN" sz="3000" dirty="0"/>
          </a:p>
        </p:txBody>
      </p:sp>
      <p:sp>
        <p:nvSpPr>
          <p:cNvPr id="3" name="QB_7_BD.81_1#f24fbc00b?pid=469a9917b&amp;color=0,0,0&amp;vtp=1&amp;bbb=1&amp;hb=1&amp;hltap=1"/>
          <p:cNvSpPr/>
          <p:nvPr/>
        </p:nvSpPr>
        <p:spPr>
          <a:xfrm>
            <a:off x="612648" y="1125728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在未庄，有两件事让阿Q觉得是自己生平的屈辱。阿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Q遭遇了哪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两件屈辱之事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82_1#f24fbc00b?pid=469a9917b&amp;color=0,0,0&amp;vtp=1&amp;bbb=1&amp;hb=1&amp;hla=1"/>
          <p:cNvSpPr/>
          <p:nvPr/>
        </p:nvSpPr>
        <p:spPr>
          <a:xfrm>
            <a:off x="612648" y="2393188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第一件屈辱事：阿Q与王胡比捉虱子，王胡更厉害，阿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Q骂人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后被王胡扭住辫子撞墙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。②第二件屈辱事：阿Q看到“假洋鬼子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生厌恶并辱骂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，结果被“假洋鬼子”用“哭丧棒”痛打。（每点2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1_1#80f784ea9?pid=469a9917b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在阿Q心里，它们为何会被视为屈辱之事？（4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82_1#80f784ea9?pid=469a9917b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阿Q此前被赵太爷打嘴巴后自觉出名，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以为没人敢惹自己，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这两次挨打让他颜面尽失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。②在阿Q眼中，王胡是他轻视之人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，“假洋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”是他厌恶之人，二者都没资格打他。（每点2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1_1#5c5dc3e73?pid=db0d1bde1&amp;color=0,0,0&amp;vtp=1&amp;bt=1&amp;bbb=1&amp;hb=1&amp;hltap=1"/>
          <p:cNvSpPr/>
          <p:nvPr/>
        </p:nvSpPr>
        <p:spPr>
          <a:xfrm>
            <a:off x="612648" y="468000"/>
            <a:ext cx="10963656" cy="5606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阿Q从城里回来后，一方面对未庄的人越发自负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，总觉得自己高人一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；另一方面他又老是瞧不上城里人。这表现出阿Q怎样的心态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合课文简要分析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2_1#5c5dc3e73?pid=db0d1bde1&amp;color=0,0,0&amp;vtp=1&amp;bt=1&amp;bbb=1&amp;hb=1&amp;hla=1"/>
          <p:cNvSpPr/>
          <p:nvPr/>
        </p:nvSpPr>
        <p:spPr>
          <a:xfrm>
            <a:off x="612648" y="2350014"/>
            <a:ext cx="10963656" cy="3665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这表现出阿Q自卑与自负交织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、盲目自大又愚昧保守的复杂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矛盾心态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。②自卑与自负交织：阿Q进过城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，将进城经历包装成炫耀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的资本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——他地位低下，通过进城经历抬高自己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，用虚假的优越感掩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盖内心的自卑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。③盲目自大又愚昧保守：他嘲笑城里人将“长凳”叫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”等做法——固守未庄旧习否定城里的文化习俗，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反映出他思想狭隘，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盲目认为未庄的一切才是正统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，精神状态封闭落后。（每点2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2_1#eb2743e1d?pid=db0d1bde1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根据课文中的相关情节，概括阿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的性格特点。（6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7" name="QB_6_BD.52_2#eb2743e1d?colgroup=22,7&amp;pid=db0d1bde1&amp;color=0,0,0&amp;vtp=1&amp;bbb=1&amp;hb=1"/>
          <p:cNvGraphicFramePr>
            <a:graphicFrameLocks noGrp="1"/>
          </p:cNvGraphicFramePr>
          <p:nvPr/>
        </p:nvGraphicFramePr>
        <p:xfrm>
          <a:off x="612648" y="1165230"/>
          <a:ext cx="10945368" cy="3937128"/>
        </p:xfrm>
        <a:graphic>
          <a:graphicData uri="http://schemas.openxmlformats.org/drawingml/2006/table">
            <a:tbl>
              <a:tblPr/>
              <a:tblGrid>
                <a:gridCol w="8119872"/>
                <a:gridCol w="282549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性格特点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85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与人发生口角时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宣称：“我们先前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——比你阔的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多啦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你算是什么东西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85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被闲人揪住黄辫子在壁上碰了四五个响头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心里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想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：“我总算被儿子打了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众人讥笑他头上的癞疮疤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他怒目而视喊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：“你还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不配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53_1#eb2743e1d.blank?pid=db0d1bde1&amp;color=0,0,0&amp;vpa=29&amp;vtp=1&amp;bbb=1"/>
          <p:cNvSpPr/>
          <p:nvPr/>
        </p:nvSpPr>
        <p:spPr>
          <a:xfrm>
            <a:off x="9170439" y="2002763"/>
            <a:ext cx="168751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自尊自大</a:t>
            </a:r>
            <a:endParaRPr lang="en-US" altLang="zh-CN" sz="2800" dirty="0"/>
          </a:p>
        </p:txBody>
      </p:sp>
      <p:sp>
        <p:nvSpPr>
          <p:cNvPr id="5" name="QB_6_AN.54_1#eb2743e1d.blank?pid=db0d1bde1&amp;color=0,0,0&amp;vpa=30&amp;vtp=1&amp;bbb=1"/>
          <p:cNvSpPr/>
          <p:nvPr/>
        </p:nvSpPr>
        <p:spPr>
          <a:xfrm>
            <a:off x="9170439" y="3128619"/>
            <a:ext cx="168751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自欺欺人</a:t>
            </a:r>
            <a:endParaRPr lang="en-US" altLang="zh-CN" sz="2800" dirty="0"/>
          </a:p>
        </p:txBody>
      </p:sp>
      <p:sp>
        <p:nvSpPr>
          <p:cNvPr id="6" name="QB_6_AN.55_1#eb2743e1d.blank?pid=db0d1bde1&amp;color=0,0,0&amp;vpa=31&amp;vtp=1&amp;bbb=1"/>
          <p:cNvSpPr/>
          <p:nvPr/>
        </p:nvSpPr>
        <p:spPr>
          <a:xfrm>
            <a:off x="9170439" y="4252156"/>
            <a:ext cx="168751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敏感狭隘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9ab5f9f25?pid=e5ca6e831&amp;color=0,0,0&amp;vtp=1&amp;bt=1&amp;bbb=1&amp;hb=1"/>
          <p:cNvSpPr/>
          <p:nvPr/>
        </p:nvSpPr>
        <p:spPr>
          <a:xfrm>
            <a:off x="612648" y="468000"/>
            <a:ext cx="10963656" cy="445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.了解小说的写作背景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，品味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独特的语言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，领略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创作风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.从语言、动作、心理等描写入手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，分析主要人物的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，赏析小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艺术特色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.挖掘阿Q“精神胜利法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了解湘西的风土人情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人性之美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4.分析作者的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创作意图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，探索小说蕴含的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民族心理和时代精神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QB_6_BD.56_1#eb2743e1d?colgroup=22,7&amp;pid=db0d1bde1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942399"/>
        </p:xfrm>
        <a:graphic>
          <a:graphicData uri="http://schemas.openxmlformats.org/drawingml/2006/table">
            <a:tbl>
              <a:tblPr/>
              <a:tblGrid>
                <a:gridCol w="8119872"/>
                <a:gridCol w="282549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性格特点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赌钱好不容易赢了一回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钱被抢走还挨打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便自己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打嘴巴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仿佛是自己打了别人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看到王胡捉虱子比自己厉害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就挑衅王胡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结果反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被揍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85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欺负小尼姑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引得众人哄笑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他也觉得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“十分得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意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57_1#eb2743e1d.blank?pid=db0d1bde1&amp;color=0,0,0&amp;vpa=32&amp;vtp=1&amp;bbb=1"/>
          <p:cNvSpPr/>
          <p:nvPr/>
        </p:nvSpPr>
        <p:spPr>
          <a:xfrm>
            <a:off x="9170439" y="1304036"/>
            <a:ext cx="168751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自轻自贱</a:t>
            </a:r>
            <a:endParaRPr lang="en-US" altLang="zh-CN" sz="2800" dirty="0"/>
          </a:p>
        </p:txBody>
      </p:sp>
      <p:sp>
        <p:nvSpPr>
          <p:cNvPr id="4" name="QB_6_AN.58_1#eb2743e1d.blank?pid=db0d1bde1&amp;color=0,0,0&amp;vpa=33&amp;vtp=1&amp;bbb=1"/>
          <p:cNvSpPr/>
          <p:nvPr/>
        </p:nvSpPr>
        <p:spPr>
          <a:xfrm>
            <a:off x="9170439" y="2430210"/>
            <a:ext cx="168751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争强好胜</a:t>
            </a:r>
            <a:endParaRPr lang="en-US" altLang="zh-CN" sz="2800" dirty="0"/>
          </a:p>
        </p:txBody>
      </p:sp>
      <p:sp>
        <p:nvSpPr>
          <p:cNvPr id="5" name="QB_6_AN.59_1#eb2743e1d.blank?pid=db0d1bde1&amp;color=0,0,0&amp;vpa=34&amp;vtp=1&amp;bbb=1&amp;hb=1"/>
          <p:cNvSpPr/>
          <p:nvPr/>
        </p:nvSpPr>
        <p:spPr>
          <a:xfrm>
            <a:off x="8804520" y="3288889"/>
            <a:ext cx="2698496" cy="105772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欺软怕硬（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424182472?pid=db0d1bde1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概括小说人物形象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概括小说人物形象可以从以下方面入手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关注人物基本信息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从人物身份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地位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经历切入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这些因素直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接左右人物言行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影响其形象塑造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剖析人物描写手法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分析外貌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心理等描写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从这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些描写中提炼人物形象特征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424182472?pid=db0d1bde1&amp;color=0,0,0&amp;vtp=1&amp;bbb=1&amp;hb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把握情节发展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情节推进过程即人物形象展现过程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厘清情节有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助于掌握人物形象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考量环境因素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人物成长及形象塑造与社会环境紧密相连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典型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环境塑造典型形象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分析人物关联与评价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梳理人物间关系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借助作者议论或其他人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物评价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精准把握人物形象特征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因为这些议论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评价往往是人物形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象的直观反映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c1ba1fe0?pid=cc2339a2e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挖掘“精神胜利法”的内涵</a:t>
            </a:r>
            <a:endParaRPr lang="en-US" altLang="zh-CN" sz="3000" dirty="0"/>
          </a:p>
        </p:txBody>
      </p:sp>
      <p:sp>
        <p:nvSpPr>
          <p:cNvPr id="3" name="QB_6_BD.60_1#cfee598a7?pid=ec1ba1fe0&amp;color=0,0,0&amp;vtp=1&amp;bbb=1&amp;hb=1"/>
          <p:cNvSpPr/>
          <p:nvPr/>
        </p:nvSpPr>
        <p:spPr>
          <a:xfrm>
            <a:off x="612648" y="112572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小说中的阿Q虽然几次被打，但最后都获得了精神上的胜利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。阅读课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，结合文中描写阿Q心理、语言、动作方面的关键词句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，提炼其胜利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，并进行具体分析。将下面的表格补充完整。（12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0" name="QB_6_BD.60_2#cfee598a7?colgroup=12,4,11&amp;pid=ec1ba1fe0&amp;color=0,0,0&amp;vtp=1&amp;bbb=1&amp;hb=1"/>
          <p:cNvGraphicFramePr>
            <a:graphicFrameLocks noGrp="1"/>
          </p:cNvGraphicFramePr>
          <p:nvPr/>
        </p:nvGraphicFramePr>
        <p:xfrm>
          <a:off x="612648" y="3105150"/>
          <a:ext cx="10936224" cy="2252854"/>
        </p:xfrm>
        <a:graphic>
          <a:graphicData uri="http://schemas.openxmlformats.org/drawingml/2006/table">
            <a:tbl>
              <a:tblPr/>
              <a:tblGrid>
                <a:gridCol w="4736592"/>
                <a:gridCol w="1856232"/>
                <a:gridCol w="4343400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事件+关键词句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胜利方法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具体分析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65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被闲人嘲讽癞疮疤且被打：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我总算被儿子打了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现在的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世界真不像样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自欺欺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幻想自己是高人一等的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“老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子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从精神上战胜对方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QB_6_BD.60_3#cfee598a7?colgroup=13,4,11&amp;pid=ec1ba1fe0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489133"/>
        </p:xfrm>
        <a:graphic>
          <a:graphicData uri="http://schemas.openxmlformats.org/drawingml/2006/table">
            <a:tbl>
              <a:tblPr/>
              <a:tblGrid>
                <a:gridCol w="5166360"/>
                <a:gridCol w="1645920"/>
                <a:gridCol w="4133088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事件+关键词句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胜利方法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具体分析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93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争论“畜生”“虫豸”被打：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.“打虫豸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好不好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？我是虫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豸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——还不放么？”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B.他觉得他是第一个能够自轻自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贱的人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除了“自轻自贱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”不算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外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余下的就是“第一个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状元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不也是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“第一个”么？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61_1#cfee598a7.blank?pid=ec1ba1fe0&amp;color=0,0,0&amp;vpa=35&amp;vtp=1&amp;bbb=1&amp;hb=1"/>
          <p:cNvSpPr/>
          <p:nvPr/>
        </p:nvSpPr>
        <p:spPr>
          <a:xfrm>
            <a:off x="5890768" y="2436083"/>
            <a:ext cx="1518920" cy="105772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indent="533400" algn="ctr"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自轻自贱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62_1#cfee598a7.blank?pid=ec1ba1fe0&amp;color=0,0,0&amp;vpa=36&amp;vtp=1&amp;bbb=1&amp;hb=1"/>
          <p:cNvSpPr/>
          <p:nvPr/>
        </p:nvSpPr>
        <p:spPr>
          <a:xfrm>
            <a:off x="7496928" y="1877282"/>
            <a:ext cx="4006088" cy="21633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先承认自己是虫豸，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降低姿态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，后又以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“第一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个”自轻自贱的人来类比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状元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，获得精神胜利。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QB_6_BD.63_1#cfee598a7?colgroup=13,4,11&amp;pid=ec1ba1fe0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476751"/>
        </p:xfrm>
        <a:graphic>
          <a:graphicData uri="http://schemas.openxmlformats.org/drawingml/2006/table">
            <a:tbl>
              <a:tblPr/>
              <a:tblGrid>
                <a:gridCol w="5166360"/>
                <a:gridCol w="1645920"/>
                <a:gridCol w="4133088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事件+关键词句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胜利方法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具体分析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255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赌钱赢了被打：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他擎起右手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用力的在自己脸上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连打了两个嘴巴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热剌剌的有些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打完之后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便心平气和起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来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似乎打的是自己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被打的是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别一个自己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不久也就仿佛是自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己打了别个一般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64_1#cfee598a7.blank?pid=ec1ba1fe0&amp;color=0,0,0&amp;vpa=37&amp;vtp=1&amp;bbb=1&amp;hb=1"/>
          <p:cNvSpPr/>
          <p:nvPr/>
        </p:nvSpPr>
        <p:spPr>
          <a:xfrm>
            <a:off x="5890768" y="2429891"/>
            <a:ext cx="1518920" cy="105772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indent="533400" algn="ctr"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自我摧残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65_1#cfee598a7.blank?pid=ec1ba1fe0&amp;color=0,0,0&amp;vpa=38&amp;vtp=1&amp;bbb=1&amp;hb=1"/>
          <p:cNvSpPr/>
          <p:nvPr/>
        </p:nvSpPr>
        <p:spPr>
          <a:xfrm>
            <a:off x="7496928" y="2150492"/>
            <a:ext cx="4006088" cy="16045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通过自打嘴巴，在想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象中完成自我惩戒与自我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，实现精神胜利。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QB_6_BD.66_1#cfee598a7?colgroup=13,4,11&amp;pid=ec1ba1fe0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367279"/>
        </p:xfrm>
        <a:graphic>
          <a:graphicData uri="http://schemas.openxmlformats.org/drawingml/2006/table">
            <a:tbl>
              <a:tblPr/>
              <a:tblGrid>
                <a:gridCol w="5166360"/>
                <a:gridCol w="1645920"/>
                <a:gridCol w="4133088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事件+关键词句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胜利方法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具体分析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081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和王胡较量被打：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难道真如市上所说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皇帝已经停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了考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不要秀才和举人了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因此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赵家减了威风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因此他们也便小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觑了他么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67_1#cfee598a7.blank?pid=ec1ba1fe0&amp;color=0,0,0&amp;vpa=39&amp;vtp=1&amp;bbb=1&amp;hb=1"/>
          <p:cNvSpPr/>
          <p:nvPr/>
        </p:nvSpPr>
        <p:spPr>
          <a:xfrm>
            <a:off x="5890768" y="1875156"/>
            <a:ext cx="1518920" cy="105772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indent="533400" algn="ctr"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自我安慰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68_1#cfee598a7.blank?pid=ec1ba1fe0&amp;color=0,0,0&amp;vpa=40&amp;vtp=1&amp;bbb=1&amp;hb=1"/>
          <p:cNvSpPr/>
          <p:nvPr/>
        </p:nvSpPr>
        <p:spPr>
          <a:xfrm>
            <a:off x="7496928" y="1036956"/>
            <a:ext cx="4006088" cy="27221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被打后将原因归结于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外部环境变化（如赵家减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了威风等），用这种方式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来缓解屈辱感，获得精神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胜利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QB_6_BD.69_1#cfee598a7?colgroup=13,4,11&amp;pid=ec1ba1fe0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922015"/>
        </p:xfrm>
        <a:graphic>
          <a:graphicData uri="http://schemas.openxmlformats.org/drawingml/2006/table">
            <a:tbl>
              <a:tblPr/>
              <a:tblGrid>
                <a:gridCol w="5166360"/>
                <a:gridCol w="1645920"/>
                <a:gridCol w="4133088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事件+关键词句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胜利方法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具体分析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7817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骂“假洋鬼子”被打：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他倒似乎完结了一件事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反而觉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得轻松些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而且“忘却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这一件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祖传的宝贝也发生了效力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他慢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慢的走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将到酒店门口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早已有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些高兴了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⑧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70_1#cfee598a7.blank?pid=ec1ba1fe0&amp;color=0,0,0&amp;vpa=41&amp;vtp=1&amp;bbb=1&amp;hb=1"/>
          <p:cNvSpPr/>
          <p:nvPr/>
        </p:nvSpPr>
        <p:spPr>
          <a:xfrm>
            <a:off x="5890768" y="2152524"/>
            <a:ext cx="1518920" cy="105772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indent="533400" algn="ctr"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忘却屈辱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71_1#cfee598a7.blank?pid=ec1ba1fe0&amp;color=0,0,0&amp;vpa=42&amp;vtp=1&amp;bbb=1&amp;hb=1"/>
          <p:cNvSpPr/>
          <p:nvPr/>
        </p:nvSpPr>
        <p:spPr>
          <a:xfrm>
            <a:off x="7496928" y="1314323"/>
            <a:ext cx="4006088" cy="27221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“忘却”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的本领，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忘掉被打的屈辱，恢复好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获得精神胜利。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胜利方法每处1分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体分析每处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1_1#55c37ee63?pid=c42b1287a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阿Q的“精神胜利法”给我们留下了深刻印象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。请根据自己的理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，概括“精神胜利法”的表现形式和实质。（6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82_1#55c37ee63?pid=c42b1287a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表现形式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：①想象，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把现实的失败在脑海中幻想成胜利场景；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转移，挑比自己更弱小的对象，发泄心中怒火；③自虐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，通过伤害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，换取内心的平衡。（每点2分，答出两点即可）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：身处社会底层的人，借“瞒”与“骗”营造胜利假象，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麻痹自己，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把身为奴隶的屈辱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、失败的痛苦，转化为精神层面的自我满足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，进而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陷入麻木状态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1_1#292575ed1?pid=c42b1287a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阿Q的这种“精神胜利法”究竟是如何形成的？（4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82_1#292575ed1?pid=c42b1287a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社会层面：封建专制制度肆虐，扭曲国民心理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，致使人性被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奴化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。②个人层面：阿Q不敢直面自身落后、悲惨的处境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，精神上一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味地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“瞒”与“骗”。（每点2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b40078f9.fixed?pid=e5ca6e831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中国现当代作家作品研习——时代镜像</a:t>
            </a:r>
            <a:endParaRPr lang="en-US" altLang="zh-CN" sz="4000" dirty="0"/>
          </a:p>
        </p:txBody>
      </p:sp>
      <p:sp>
        <p:nvSpPr>
          <p:cNvPr id="3" name="C_3#4b40078f9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4b40078f9.fixed?pid=e5ca6e831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第5课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阿Q正传（节选）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边城（节选）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4b40078f9.fixed?pid=e5ca6e831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4b40078f9.fixed?pid=e5ca6e831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阿Q正传（节选）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a59fea85?pid=cc2339a2e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理解喜剧表象下的悲剧意味</a:t>
            </a:r>
            <a:endParaRPr lang="en-US" altLang="zh-CN" sz="3000" dirty="0"/>
          </a:p>
        </p:txBody>
      </p:sp>
      <p:sp>
        <p:nvSpPr>
          <p:cNvPr id="3" name="QB_6_BD.74_1#2b31fec92?pid=8a59fea85&amp;color=0,0,0&amp;vtp=1&amp;bbb=1&amp;hb=1"/>
          <p:cNvSpPr/>
          <p:nvPr/>
        </p:nvSpPr>
        <p:spPr>
          <a:xfrm>
            <a:off x="612648" y="112572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阿Q的形象十分复杂。我们深入了解他的经历和行为后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，会发现他既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让人心生怜悯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，又使人忍不住心生厌恶。试结合相关内容，分析阿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何既令人同情又令人痛恨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2_2#2b31fec92?pid=8a59fea85&amp;color=0,0,0&amp;vtp=1&amp;bt=1&amp;bbb=1&amp;hb=1&amp;hltap=1"/>
          <p:cNvSpPr/>
          <p:nvPr/>
        </p:nvSpPr>
        <p:spPr>
          <a:xfrm>
            <a:off x="612648" y="4934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1_1#2b31fec92?pid=8a59fea85&amp;color=0,0,0&amp;vtp=1&amp;bt=1&amp;bbb=1&amp;hb=1&amp;hla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令人同情之处：阿Q的人生充满悲剧色彩。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他生活极度贫困，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只能栖身土谷祠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，靠打短工糊口，成家更是奢望。在未庄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，他毫无地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，不过是众人消遣的笑柄，尊严全无，受尽打骂与屈辱。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②令人痛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恨之处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：阿Q具有在封建制度压迫下扭曲的人格特征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。面对统治阶级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的欺压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，他麻木不仁，靠自欺欺人的“精神胜利法”自我安慰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，转头却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将怒火发泄在更弱小的人身上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，以此平衡被欺压的愤懑。（每点3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原因概括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1分，具体分析2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1decb54e?pid=cc2339a2e&amp;color=0,173,163&amp;vtp=1&amp;bt=1&amp;bbb=1"/>
          <p:cNvSpPr/>
          <p:nvPr/>
        </p:nvSpPr>
        <p:spPr>
          <a:xfrm>
            <a:off x="612648" y="466344"/>
            <a:ext cx="10963656" cy="60413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赏析近乎漫画的艺术手法</a:t>
            </a:r>
            <a:endParaRPr lang="en-US" altLang="zh-CN" sz="3000" dirty="0"/>
          </a:p>
        </p:txBody>
      </p:sp>
      <p:sp>
        <p:nvSpPr>
          <p:cNvPr id="3" name="QB_6_BD.75_1#a12107581?pid=31decb54e&amp;color=0,0,0&amp;vtp=1&amp;bbb=1&amp;hb=1"/>
          <p:cNvSpPr/>
          <p:nvPr/>
        </p:nvSpPr>
        <p:spPr>
          <a:xfrm>
            <a:off x="612648" y="1138682"/>
            <a:ext cx="10963656" cy="50925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丰子恺先生曾成功地将《阿Q正传》转化为漫画形式，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并广受赞誉。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这一创作形式的成功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，与小说本身的写作特点息息相关。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请品读小说，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根据提示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，从以下五个角度中，任选两个，举例阐述《阿Q正传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》所呈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现的漫画式特点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1）人物角度：阿Q在行为和性格方面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，展现出了哪些类似漫画的突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、夸张的特质？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2）手法角度：小说运用了哪些与漫画创作相似的手法，如象征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、夸张等，来构建充满戏剧性与滑稽感的画面？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5_2#a12107581?pid=31decb54e&amp;color=0,0,0&amp;vtp=1&amp;bt=1&amp;bbb=1&amp;hb=1"/>
          <p:cNvSpPr/>
          <p:nvPr/>
        </p:nvSpPr>
        <p:spPr>
          <a:xfrm>
            <a:off x="612648" y="466344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（3）语言角度：从用词、句式和整体语言风格来看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，小说是如何体现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出漫画般诙谐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、幽默、讽刺的语言特点的？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4）情节角度：小说情节的设置和发展，是怎样如同漫画般新奇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，却又基于现实、合乎情理的？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5）“笑中带泪”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的角度：小说是怎样巧妙地融合各种元素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，达到让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人既忍俊不禁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，又深感悲哀的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“笑中带泪”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效果的？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2_3#a12107581?pid=31decb54e&amp;color=0,0,0&amp;vtp=1&amp;bt=1&amp;bbb=1&amp;hb=1&amp;hltap=1"/>
          <p:cNvSpPr/>
          <p:nvPr/>
        </p:nvSpPr>
        <p:spPr>
          <a:xfrm>
            <a:off x="612648" y="4934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1_1#a12107581?pid=31decb54e&amp;color=0,0,0&amp;vtp=1&amp;bt=1&amp;bbb=1&amp;hb=1&amp;hla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人物角度：阿Q行为夸张，性格鲜明。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在与王胡比捉虱子时，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他因捉的虱子不如王胡的多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，便开始辱骂，被王胡教训后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，竟把被打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的原因归结于外部环境变化来自我安慰。小说将其自欺欺人的性格进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行夸张展现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，极具漫画感。②手法角度：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运用夸张手法营造滑稽场景。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Q骂“假洋鬼子”，随即被“假洋鬼子”用“哭丧棒”击打，“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假洋鬼子”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大踏步”走过来，与阿Q“抽紧筋骨”“耸了肩膀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”等候被打的狼狈模样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形成鲜明对比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，叙事夸张又充满戏剧性。③语言角度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：小说语言幽默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且具讽刺性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。阿Q被“假洋鬼子”打后，看到小尼姑，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便对其肆意辱骂，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2_3#a12107581?pid=31decb54e&amp;color=0,0,0&amp;vtp=1&amp;bt=1&amp;bbb=1&amp;hb=1&amp;hltap=1"/>
          <p:cNvSpPr/>
          <p:nvPr/>
        </p:nvSpPr>
        <p:spPr>
          <a:xfrm>
            <a:off x="612648" y="468000"/>
            <a:ext cx="10963656" cy="5736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1_1#a12107581?pid=31decb54e&amp;color=0,0,0&amp;vtp=1&amp;bt=1&amp;bbb=1&amp;hb=1&amp;hla=1"/>
          <p:cNvSpPr/>
          <p:nvPr/>
        </p:nvSpPr>
        <p:spPr>
          <a:xfrm>
            <a:off x="612648" y="442600"/>
            <a:ext cx="10963656" cy="5773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秃儿！快回去，和尚等着你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这般粗俗言语如漫画旁白般诙谐，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生动体现其欺软怕硬的性格特点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。④情节角度：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情节新奇但贴近现实。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Q刚被“假洋鬼子”暴打，转而就把气撒在小尼姑身上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，对其进行言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语羞辱和肢体骚扰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，情节陡然转变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，将他受辱后寻求发泄的市井无赖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形象展现出来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，如同漫画里的意外情节。⑤“笑中带泪”的角度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：以喜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剧形式暗藏悲剧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。阿Q羞辱小尼姑后，觉得自己“更轻松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，飘飘然的似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乎要飞去了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”，体现出他的滑稽可笑。但联想他在未庄备受欺辱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靠欺负更弱小者寻得精神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“胜利”，又令人心生悲哀，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悲喜交织。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每点3分，指出所选角度的漫画特点1分，举例分析2分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，答出两点即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6_1#4346b8932?pid=31decb54e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小说中运用了大量幽默、诙谐又尖锐的语言进行调侃、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挖苦与讽刺。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仔细品味下列句子中的加点部分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，深入体会其中蕴含的深意。（8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77_1#d5c1e60bc?pid=4346b8932&amp;color=0,0,0&amp;vtp=1&amp;bbb=1&amp;hb=1"/>
          <p:cNvSpPr/>
          <p:nvPr/>
        </p:nvSpPr>
        <p:spPr>
          <a:xfrm>
            <a:off x="612648" y="174441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在形式上打败了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被人揪住黄辫子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在壁上碰了四五个响头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闲人这才心满意足的得胜的走了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站了一刻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心里想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我总算被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儿子打了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现在的世界真不像样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于是也心满意足的得胜的走了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7_BD.77_1#d5c1e60bc?pid=4346b8932&amp;color=0,0,0&amp;vtp=1&amp;bbb=1&amp;hb=1&amp;zzd= 2"/>
          <p:cNvSpPr/>
          <p:nvPr/>
        </p:nvSpPr>
        <p:spPr>
          <a:xfrm>
            <a:off x="3971830" y="30525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7_BD.77_1#d5c1e60bc?pid=4346b8932&amp;color=0,0,0&amp;vtp=1&amp;bbb=1&amp;hb=1&amp;zzd= 2"/>
          <p:cNvSpPr/>
          <p:nvPr/>
        </p:nvSpPr>
        <p:spPr>
          <a:xfrm>
            <a:off x="4327430" y="30525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7_BD.77_1#d5c1e60bc?pid=4346b8932&amp;color=0,0,0&amp;vtp=1&amp;bbb=1&amp;hb=1&amp;zzd= 3"/>
          <p:cNvSpPr/>
          <p:nvPr/>
        </p:nvSpPr>
        <p:spPr>
          <a:xfrm>
            <a:off x="9462993" y="37002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77_1#d5c1e60bc?pid=4346b8932&amp;color=0,0,0&amp;vtp=1&amp;bbb=1&amp;hb=1&amp;zzd= 3"/>
          <p:cNvSpPr/>
          <p:nvPr/>
        </p:nvSpPr>
        <p:spPr>
          <a:xfrm>
            <a:off x="9818593" y="37002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2_2#d5c1e60bc?pid=4346b8932&amp;color=0,0,0&amp;vtp=1&amp;bt=1&amp;bbb=1&amp;hb=1&amp;hltap=1"/>
          <p:cNvSpPr/>
          <p:nvPr/>
        </p:nvSpPr>
        <p:spPr>
          <a:xfrm>
            <a:off x="612648" y="4934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81_1#d5c1e60bc?pid=4346b8932&amp;color=0,0,0&amp;vtp=1&amp;bt=1&amp;bbb=1&amp;hb=1&amp;hla=1"/>
          <p:cNvSpPr/>
          <p:nvPr/>
        </p:nvSpPr>
        <p:spPr>
          <a:xfrm>
            <a:off x="612648" y="46800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“得胜”意味不同。①“闲人”的“得胜”是在欺凌阿Q时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侮辱他人中获得的满足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。②阿Q的“得胜”则是自我安慰，虽被打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在精神上以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“被儿子打了”获得胜利，展现出其“精神胜利法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”，讽刺巧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1_1#cc51c96aa?pid=4346b8932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但真所谓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塞翁失马安知非福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不幸而赢了一回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他倒几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乎失败了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82_1#cc51c96aa?pid=4346b8932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“不幸”与“赢”看似矛盾，实则暗示阿Q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所处世界黑白颠倒。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赢钱本是幸事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，却成不幸源头。②“倒几乎失败”表明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，即便面临真正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失败的危机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，阿Q的“精神胜利法”仍起作用，凸显出他精神状态的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入膏肓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体现出其思想的愚昧麻木已到无可救药的程度。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  <p:sp>
        <p:nvSpPr>
          <p:cNvPr id="4" name="QB_7_BD.81_1#cc51c96aa?pid=4346b8932&amp;color=0,0,0&amp;vtp=1&amp;bt=1&amp;bbb=1&amp;hb=1&amp;hltap=1&amp;zzd= 1"/>
          <p:cNvSpPr/>
          <p:nvPr/>
        </p:nvSpPr>
        <p:spPr>
          <a:xfrm>
            <a:off x="75659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7_BD.81_1#cc51c96aa?pid=4346b8932&amp;color=0,0,0&amp;vtp=1&amp;bt=1&amp;bbb=1&amp;hb=1&amp;hltap=1&amp;zzd= 1"/>
          <p:cNvSpPr/>
          <p:nvPr/>
        </p:nvSpPr>
        <p:spPr>
          <a:xfrm>
            <a:off x="79215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7_BD.81_1#cc51c96aa?pid=4346b8932&amp;color=0,0,0&amp;vtp=1&amp;bt=1&amp;bbb=1&amp;hb=1&amp;hltap=1&amp;zzd= 1"/>
          <p:cNvSpPr/>
          <p:nvPr/>
        </p:nvSpPr>
        <p:spPr>
          <a:xfrm>
            <a:off x="86327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81_1#cc51c96aa?pid=4346b8932&amp;color=0,0,0&amp;vtp=1&amp;bt=1&amp;bbb=1&amp;hb=1&amp;hltap=1&amp;zzd= 1"/>
          <p:cNvSpPr/>
          <p:nvPr/>
        </p:nvSpPr>
        <p:spPr>
          <a:xfrm>
            <a:off x="107663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81_1#cc51c96aa?pid=4346b8932&amp;color=0,0,0&amp;vtp=1&amp;bt=1&amp;bbb=1&amp;hb=1&amp;hltap=1&amp;zzd= 1"/>
          <p:cNvSpPr/>
          <p:nvPr/>
        </p:nvSpPr>
        <p:spPr>
          <a:xfrm>
            <a:off x="111219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81_1#cc51c96aa?pid=4346b8932&amp;color=0,0,0&amp;vtp=1&amp;bt=1&amp;bbb=1&amp;hb=1&amp;hltap=1&amp;zzd= 1"/>
          <p:cNvSpPr/>
          <p:nvPr/>
        </p:nvSpPr>
        <p:spPr>
          <a:xfrm>
            <a:off x="7714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81_1#cc51c96aa?pid=4346b8932&amp;color=0,0,0&amp;vtp=1&amp;bt=1&amp;bbb=1&amp;hb=1&amp;hltap=1&amp;zzd= 1"/>
          <p:cNvSpPr/>
          <p:nvPr/>
        </p:nvSpPr>
        <p:spPr>
          <a:xfrm>
            <a:off x="11270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81_1#cc51c96aa?pid=4346b8932&amp;color=0,0,0&amp;vtp=1&amp;bt=1&amp;bbb=1&amp;hb=1&amp;hltap=1&amp;zzd= 1"/>
          <p:cNvSpPr/>
          <p:nvPr/>
        </p:nvSpPr>
        <p:spPr>
          <a:xfrm>
            <a:off x="1482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ae5a7701?pid=cc2339a2e&amp;color=0,173,163&amp;vtp=1&amp;bt=1&amp;bbb=1"/>
          <p:cNvSpPr/>
          <p:nvPr/>
        </p:nvSpPr>
        <p:spPr>
          <a:xfrm>
            <a:off x="612648" y="466344"/>
            <a:ext cx="10963656" cy="5115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任务五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探讨阿Q超越时代的意义与价值</a:t>
            </a:r>
            <a:endParaRPr lang="en-US" altLang="zh-CN" sz="3000" dirty="0"/>
          </a:p>
        </p:txBody>
      </p:sp>
      <p:sp>
        <p:nvSpPr>
          <p:cNvPr id="3" name="QB_6_BD.81_1#015d47dab?pid=9ae5a7701&amp;color=0,0,0&amp;vtp=1&amp;bbb=1&amp;hb=1&amp;hltap=1"/>
          <p:cNvSpPr/>
          <p:nvPr/>
        </p:nvSpPr>
        <p:spPr>
          <a:xfrm>
            <a:off x="612648" y="1047115"/>
            <a:ext cx="10963656" cy="51273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鲁迅先生曾言，创作《阿Q正传》旨在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“画出这样沉默的国民的魂灵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”。试结合课文内容，简要剖析鲁迅的创作意图。（6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82_1#015d47dab?pid=9ae5a7701&amp;color=0,0,0&amp;vtp=1&amp;bbb=1&amp;hb=1&amp;hla=1"/>
          <p:cNvSpPr/>
          <p:nvPr/>
        </p:nvSpPr>
        <p:spPr>
          <a:xfrm>
            <a:off x="612648" y="2075561"/>
            <a:ext cx="10963656" cy="4122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揭示与警醒：展现底层百姓尤其是像阿Q这样深受苦难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昧落后的人的人生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，“暴露国民的弱点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”，让读者认识封建统治致使的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国民愚昧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，以“引起疗救的注意”，唤醒民众，改变其思想。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②暴露与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批判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：揭示辛亥革命的失败教训，批判其妥协性与不彻底性。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③讽刺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与控诉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：讽刺、控诉封建统治阶级和帝国主义侵略者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，这是造成小人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物性格扭曲的根源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。④宣传与呼唤：借阿Q这一人物形象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，引发民众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，宣传唯有真正的革命才能带来彻底解放。（每点2分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，答出三点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65198611c?lid=65198611c&amp;cid=65198611c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65198611c?lid=65198611c&amp;cid=65198611c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65198611c?lid=cc2339a2e&amp;cid=cc2339a2e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65198611c?lid=cc2339a2e&amp;cid=cc2339a2e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5198611c.fixed?pid=4b40078f9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65198611c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c7a8c222?pid=65198611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951e42a59?htil=1&amp;pid=4c7a8c222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7741" y="1281556"/>
            <a:ext cx="1965960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951e42a59?htil=1&amp;pid=4c7a8c222&amp;color=0,0,0&amp;vtp=1&amp;bbb=1&amp;hb=1&amp;hs=1"/>
          <p:cNvSpPr/>
          <p:nvPr/>
        </p:nvSpPr>
        <p:spPr>
          <a:xfrm>
            <a:off x="612648" y="1135253"/>
            <a:ext cx="8869680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鲁迅（1881—1936），原名周树人，字豫才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，浙江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绍兴人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。中国现代伟大的文学家、思想家和革命家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身于传统士大夫家庭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，少年时家道中落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。他求学经历丰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，先在南京接触西方思潮，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赴日本学医后弃医从文。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回国后他曾在多地任教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，历经辛亥革命、“五四”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运动等，</a:t>
            </a:r>
            <a:endParaRPr lang="en-US" altLang="zh-CN" sz="2800" dirty="0"/>
          </a:p>
        </p:txBody>
      </p:sp>
      <p:sp>
        <p:nvSpPr>
          <p:cNvPr id="5" name="P_6_BD#951e42a59?htil=1&amp;pid=4c7a8c222&amp;color=0,0,0&amp;vtp=1&amp;bbb=1&amp;hb=1&amp;hs=1"/>
          <p:cNvSpPr/>
          <p:nvPr/>
        </p:nvSpPr>
        <p:spPr>
          <a:xfrm>
            <a:off x="612648" y="4338828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后定居上海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，成为“左翼文学”领袖。1918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年，以“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鲁迅” 为笔名发表中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国现代文学史上第一篇白话小说《狂人日记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此后创作了小说集、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951e42a59?htil=1&amp;pid=4c7a8c222&amp;color=0,0,0&amp;vtp=1&amp;bbb=1&amp;hb=1&amp;hs=1"/>
          <p:cNvSpPr/>
          <p:nvPr/>
        </p:nvSpPr>
        <p:spPr>
          <a:xfrm>
            <a:off x="612648" y="468000"/>
            <a:ext cx="10968012" cy="50852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散文诗集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、散文集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、杂文集等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。其创作涵盖多种体裁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，且在不同阶段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关注重点有所变化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。其作品风格以批判现实主义为主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，犀利地讽刺封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建礼教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、旧文化和社会弊病。语言精练深刻，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善用象征、反语等手法，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塑造诸多经典文学形象。他的作品打破传统文学束缚，为中国现代文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学发展奠基。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：小说集《呐喊》《彷徨》《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故事新编》，散文集《朝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花夕拾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》，散文诗集《野草》，杂文集《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坟》《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二心集》《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而已集》,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8c9af62a?pid=65198611c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891d65e48?pid=18c9af62a&amp;color=0,0,0&amp;vtp=1&amp;bbb=1&amp;hb=1"/>
          <p:cNvSpPr/>
          <p:nvPr/>
        </p:nvSpPr>
        <p:spPr>
          <a:xfrm>
            <a:off x="612648" y="1144778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《阿Q正传》创作于1921年12月，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彼时中国社会深陷内忧外患之境。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虽然辛亥革命推翻了封建帝制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，但是革命果实被袁世凯窃取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，封建军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阀与帝国主义相互勾结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，广大农民在政治上毫无权利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，在经济上备受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盘剥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，依旧过着困苦不堪的生活。同时，封建礼教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、迷信及愚民政策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长期禁锢民众思想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，“精神胜利法”盛行，国民普遍愚昧麻木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。虽然新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文化运动倡导民主与科学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，但是封建旧文化根基深厚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，对民众精神的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毒害远未消除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。知识分子急切渴望唤醒民众，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打破封建思想的枷锁。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11849</Words>
  <Application>WPS 演示</Application>
  <PresentationFormat>宽屏</PresentationFormat>
  <Paragraphs>669</Paragraphs>
  <Slides>49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49</vt:i4>
      </vt:variant>
    </vt:vector>
  </HeadingPairs>
  <TitlesOfParts>
    <vt:vector size="6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Arial Unicode MS</vt:lpstr>
      <vt:lpstr>等线</vt:lpstr>
      <vt:lpstr>Calibri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2025-07-25T02:55:00Z</dcterms:created>
  <dcterms:modified xsi:type="dcterms:W3CDTF">2025-09-04T02:25:55Z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3E412D52638B48E4957A8C1E48A57516_12</vt:lpwstr>
  </property>
  <property fmtid="{D5CDD505-2E9C-101B-9397-08002B2CF9AE}" pid="3" name="KSOProductBuildVer">
    <vt:lpwstr>2052-12.1.0.22529</vt:lpwstr>
  </property>
</Properties>
</file>